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5"/>
  </p:notesMasterIdLst>
  <p:sldIdLst>
    <p:sldId id="256" r:id="rId4"/>
    <p:sldId id="261" r:id="rId5"/>
    <p:sldId id="298" r:id="rId6"/>
    <p:sldId id="299" r:id="rId7"/>
    <p:sldId id="302" r:id="rId8"/>
    <p:sldId id="301" r:id="rId9"/>
    <p:sldId id="300" r:id="rId10"/>
    <p:sldId id="307" r:id="rId11"/>
    <p:sldId id="305" r:id="rId12"/>
    <p:sldId id="306" r:id="rId13"/>
    <p:sldId id="323" r:id="rId14"/>
    <p:sldId id="304" r:id="rId15"/>
    <p:sldId id="303" r:id="rId16"/>
    <p:sldId id="308" r:id="rId17"/>
    <p:sldId id="309" r:id="rId18"/>
    <p:sldId id="315" r:id="rId19"/>
    <p:sldId id="316" r:id="rId20"/>
    <p:sldId id="310" r:id="rId21"/>
    <p:sldId id="314" r:id="rId22"/>
    <p:sldId id="313" r:id="rId23"/>
    <p:sldId id="312" r:id="rId24"/>
    <p:sldId id="317" r:id="rId25"/>
    <p:sldId id="318" r:id="rId26"/>
    <p:sldId id="319" r:id="rId27"/>
    <p:sldId id="320" r:id="rId28"/>
    <p:sldId id="324" r:id="rId29"/>
    <p:sldId id="281" r:id="rId30"/>
    <p:sldId id="294" r:id="rId31"/>
    <p:sldId id="321" r:id="rId32"/>
    <p:sldId id="322" r:id="rId33"/>
    <p:sldId id="262" r:id="rId3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04" y="156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xmlns="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xmlns="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xmlns="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xmlns="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xmlns="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xmlns="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6.png"/><Relationship Id="rId4" Type="http://schemas.openxmlformats.org/officeDocument/2006/relationships/image" Target="../media/image4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03848" y="1542111"/>
            <a:ext cx="5724128" cy="2064829"/>
          </a:xfrm>
        </p:spPr>
        <p:txBody>
          <a:bodyPr/>
          <a:lstStyle/>
          <a:p>
            <a:r>
              <a:rPr lang="en-US" sz="2000" i="1" dirty="0" smtClean="0"/>
              <a:t>Line following robot for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GETTING </a:t>
            </a:r>
            <a:r>
              <a:rPr lang="en-US" sz="2400" dirty="0">
                <a:solidFill>
                  <a:srgbClr val="FF0000"/>
                </a:solidFill>
              </a:rPr>
              <a:t>OUT MAZE </a:t>
            </a:r>
            <a:r>
              <a:rPr lang="en-US" sz="2000" i="1" dirty="0" smtClean="0"/>
              <a:t>and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FINDING OPTIMAL </a:t>
            </a:r>
            <a:r>
              <a:rPr lang="en-US" sz="2400" dirty="0">
                <a:solidFill>
                  <a:srgbClr val="FF0000"/>
                </a:solidFill>
              </a:rPr>
              <a:t>PATH</a:t>
            </a:r>
            <a:r>
              <a:rPr lang="en-US" sz="2400" dirty="0"/>
              <a:t> </a:t>
            </a:r>
            <a:r>
              <a:rPr lang="en-US" sz="2000" i="1" dirty="0" smtClean="0"/>
              <a:t>support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INDOOR LOCALIZATION</a:t>
            </a:r>
            <a:r>
              <a:rPr lang="en-US" sz="2400" dirty="0" smtClean="0"/>
              <a:t> </a:t>
            </a:r>
            <a:r>
              <a:rPr lang="en-US" sz="2000" i="1" dirty="0" smtClean="0"/>
              <a:t>and 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NAVIGATION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/>
              <a:t>Hoang The </a:t>
            </a:r>
            <a:r>
              <a:rPr lang="en-US" altLang="ko-KR" b="1" dirty="0" smtClean="0"/>
              <a:t>Hop – Tran </a:t>
            </a:r>
            <a:r>
              <a:rPr lang="en-US" altLang="ko-KR" b="1" dirty="0" err="1" smtClean="0"/>
              <a:t>Xuan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Tuyen</a:t>
            </a:r>
            <a:r>
              <a:rPr lang="en-US" altLang="ko-KR" b="1" dirty="0" smtClean="0"/>
              <a:t> – Doan </a:t>
            </a:r>
            <a:r>
              <a:rPr lang="en-US" altLang="ko-KR" b="1" dirty="0" err="1" smtClean="0"/>
              <a:t>Manh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Duy</a:t>
            </a:r>
            <a:endParaRPr lang="en-US" altLang="ko-KR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2843808" y="1491630"/>
            <a:ext cx="271772" cy="2125909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15616" y="4587974"/>
            <a:ext cx="5198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Research advisor:</a:t>
            </a:r>
            <a:r>
              <a:rPr lang="en-US" dirty="0"/>
              <a:t> </a:t>
            </a:r>
            <a:r>
              <a:rPr lang="en-US" b="1" dirty="0"/>
              <a:t>DR. </a:t>
            </a:r>
            <a:r>
              <a:rPr lang="en-US" b="1" dirty="0" smtClean="0"/>
              <a:t>Nguyen </a:t>
            </a:r>
            <a:r>
              <a:rPr lang="en-US" b="1" dirty="0" err="1" smtClean="0"/>
              <a:t>Thi</a:t>
            </a:r>
            <a:r>
              <a:rPr lang="en-US" b="1" dirty="0" smtClean="0"/>
              <a:t> </a:t>
            </a:r>
            <a:r>
              <a:rPr lang="en-US" b="1" dirty="0" err="1" smtClean="0"/>
              <a:t>Thanh</a:t>
            </a:r>
            <a:r>
              <a:rPr lang="en-US" b="1" dirty="0" smtClean="0"/>
              <a:t> Van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23528" y="843558"/>
            <a:ext cx="8610600" cy="394764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mtClean="0"/>
              <a:t>Including 5 infrared sensors, which help the car to grip the road.</a:t>
            </a:r>
            <a:r>
              <a:rPr lang="en-US" sz="1700" smtClean="0"/>
              <a:t>.</a:t>
            </a:r>
            <a:endParaRPr lang="vi-VN" sz="1700" smtClean="0"/>
          </a:p>
          <a:p>
            <a:endParaRPr lang="en-US" sz="17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8" y="1635646"/>
            <a:ext cx="7696200" cy="288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3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99542"/>
            <a:ext cx="7994649" cy="40084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6082" y="90085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Operational principle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23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251520" y="1347614"/>
            <a:ext cx="5524500" cy="32403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>
                <a:latin typeface="+mj-lt"/>
              </a:rPr>
              <a:t>5. MPU-6050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/>
              <a:t>The MPU-6050 accelerometer sensor GY-521 integrates 3-axis accelerator + 3-axis gyroscope to control the balance or direction of motion for robots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/>
              <a:t>Chip: MPU-6050 (16bit ADC, 16bit data out)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/>
              <a:t>Gyroscopes in range: +/- 250 500 1000 2000 degree / sec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/>
              <a:t>Acceleration value: +/- 2g, +/- 4g, +/- 8g, +/- 16g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/>
              <a:t>Communication: I2C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/>
              <a:t>Power supply: 3V - 5V (DC)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176925"/>
            <a:ext cx="304810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3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771550"/>
            <a:ext cx="8077200" cy="40975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3254" y="338557"/>
            <a:ext cx="2766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Operational principle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1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9632" y="1491630"/>
            <a:ext cx="66967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DC Power: using 3 pins ( each pin supplies 3.7V )</a:t>
            </a:r>
          </a:p>
          <a:p>
            <a:endParaRPr lang="en-US" dirty="0"/>
          </a:p>
          <a:p>
            <a:r>
              <a:rPr lang="en-US" dirty="0"/>
              <a:t>7. Mica table</a:t>
            </a:r>
          </a:p>
          <a:p>
            <a:endParaRPr lang="en-US" dirty="0"/>
          </a:p>
          <a:p>
            <a:r>
              <a:rPr lang="en-US" dirty="0"/>
              <a:t>8. Wire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6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827584" y="555526"/>
            <a:ext cx="6552728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PID Controller design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611560" y="1131590"/>
            <a:ext cx="7274024" cy="3509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Theoretical </a:t>
            </a:r>
            <a:r>
              <a:rPr lang="en-US" dirty="0" smtClean="0"/>
              <a:t>approach: have not resulted in good performance</a:t>
            </a:r>
          </a:p>
          <a:p>
            <a:endParaRPr lang="en-US" dirty="0"/>
          </a:p>
          <a:p>
            <a:r>
              <a:rPr lang="en-US" dirty="0" smtClean="0"/>
              <a:t>Practical approach: Applying </a:t>
            </a:r>
            <a:r>
              <a:rPr lang="en-US" dirty="0" smtClean="0"/>
              <a:t>Ziegler - Nichols </a:t>
            </a:r>
            <a:r>
              <a:rPr lang="en-US" dirty="0" smtClean="0"/>
              <a:t>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6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823387"/>
            <a:ext cx="2880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Steady-state error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Percent of Overshoot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Setting time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Rise time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250497"/>
            <a:ext cx="2739091" cy="2050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03837"/>
            <a:ext cx="2736304" cy="19567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2571750"/>
            <a:ext cx="2808312" cy="2064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307" y="2752275"/>
            <a:ext cx="3015249" cy="22595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9591" y="250497"/>
            <a:ext cx="3240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criteria evaluation</a:t>
            </a:r>
          </a:p>
        </p:txBody>
      </p:sp>
    </p:spTree>
    <p:extLst>
      <p:ext uri="{BB962C8B-B14F-4D97-AF65-F5344CB8AC3E}">
        <p14:creationId xmlns:p14="http://schemas.microsoft.com/office/powerpoint/2010/main" val="178967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539552" y="411510"/>
            <a:ext cx="5257800" cy="809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Practical approach: </a:t>
            </a:r>
            <a:endParaRPr lang="en-US" sz="36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96140" y="789573"/>
            <a:ext cx="6332243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Mapping sensor value with 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corresponse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error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308" y="1405126"/>
            <a:ext cx="6873692" cy="35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1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539552" y="411510"/>
            <a:ext cx="7994104" cy="737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PID Tuning algorithm: Based on </a:t>
            </a:r>
            <a:r>
              <a:rPr lang="en-US" sz="4000" dirty="0" smtClean="0"/>
              <a:t>Ziegler–Nichols method</a:t>
            </a:r>
            <a:endParaRPr lang="en-US" sz="4000" dirty="0"/>
          </a:p>
        </p:txBody>
      </p:sp>
      <p:pic>
        <p:nvPicPr>
          <p:cNvPr id="3" name="Content Placeholder 3" descr="https://lh3.googleusercontent.com/xbTAncDB13VlnSWrQi-CeZ2xVPW8X6dxZbu3M7r0k9yrMIUDB1Vs2jcOgGk1adW0bXnUK7nOFftrwI6__G7njjfP7OsQgR2Q5BRq45liaih-AekdPZ5wOYX6rO7vpVng4jplM6Sp"/>
          <p:cNvPicPr>
            <a:picLocks noGr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9" y="1059581"/>
            <a:ext cx="4176464" cy="3816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646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755576" y="195487"/>
            <a:ext cx="4897760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Control algorithm</a:t>
            </a:r>
            <a:endParaRPr lang="en-US"/>
          </a:p>
        </p:txBody>
      </p:sp>
      <p:pic>
        <p:nvPicPr>
          <p:cNvPr id="3" name="Content Placeholder 3" descr="https://lh5.googleusercontent.com/AxZms7u9YF6WfmX6TBBhSLC-XIGCZc7VqD8WV_k0aiBgWkQqO9UnkJc6bkxz2_EvsvMK7r9PCj3Od1fjXu-AlxS9McHbaeuCzZWeeDiQuuXVi05Eaq5e1mBFSkno-YZOddCGl5qs"/>
          <p:cNvPicPr>
            <a:picLocks noGr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627535"/>
            <a:ext cx="5472608" cy="4347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25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-26370" y="0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sz="3600" dirty="0" smtClean="0">
                <a:ea typeface="맑은 고딕" pitchFamily="50" charset="-127"/>
              </a:rPr>
              <a:t>Table of content</a:t>
            </a:r>
            <a:endParaRPr lang="en-US" altLang="ko-KR" sz="3600" dirty="0"/>
          </a:p>
        </p:txBody>
      </p:sp>
      <p:grpSp>
        <p:nvGrpSpPr>
          <p:cNvPr id="4" name="Group 3"/>
          <p:cNvGrpSpPr/>
          <p:nvPr/>
        </p:nvGrpSpPr>
        <p:grpSpPr>
          <a:xfrm>
            <a:off x="2018742" y="662922"/>
            <a:ext cx="6306691" cy="806374"/>
            <a:chOff x="1151472" y="3187500"/>
            <a:chExt cx="6552728" cy="914400"/>
          </a:xfrm>
        </p:grpSpPr>
        <p:sp>
          <p:nvSpPr>
            <p:cNvPr id="5" name="Pentagon 4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Pentagon 5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1151472" y="3187500"/>
              <a:ext cx="914400" cy="9144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39"/>
          <p:cNvSpPr/>
          <p:nvPr/>
        </p:nvSpPr>
        <p:spPr>
          <a:xfrm>
            <a:off x="2249777" y="786116"/>
            <a:ext cx="388045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2"/>
          <p:cNvSpPr txBox="1"/>
          <p:nvPr/>
        </p:nvSpPr>
        <p:spPr bwMode="auto">
          <a:xfrm>
            <a:off x="3119951" y="803605"/>
            <a:ext cx="4574084" cy="27699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Hardware specify and system design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015736" y="1583043"/>
            <a:ext cx="6306691" cy="798837"/>
            <a:chOff x="1151472" y="3187501"/>
            <a:chExt cx="6552728" cy="914400"/>
          </a:xfrm>
        </p:grpSpPr>
        <p:sp>
          <p:nvSpPr>
            <p:cNvPr id="13" name="Pentagon 12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Pentagon 13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Diamond 14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056377" y="2466980"/>
            <a:ext cx="6306691" cy="798837"/>
            <a:chOff x="1151472" y="3187501"/>
            <a:chExt cx="6552728" cy="914400"/>
          </a:xfrm>
        </p:grpSpPr>
        <p:sp>
          <p:nvSpPr>
            <p:cNvPr id="17" name="Pentagon 16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Pentagon 17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Diamond 18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056377" y="3409387"/>
            <a:ext cx="6306691" cy="798837"/>
            <a:chOff x="1151472" y="3187501"/>
            <a:chExt cx="6552728" cy="914400"/>
          </a:xfrm>
        </p:grpSpPr>
        <p:sp>
          <p:nvSpPr>
            <p:cNvPr id="21" name="Pentagon 20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Pentagon 21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Diamond 22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39"/>
          <p:cNvSpPr/>
          <p:nvPr/>
        </p:nvSpPr>
        <p:spPr>
          <a:xfrm>
            <a:off x="2254321" y="1726620"/>
            <a:ext cx="388045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177607" y="1631992"/>
            <a:ext cx="4574084" cy="512243"/>
            <a:chOff x="2299400" y="1781114"/>
            <a:chExt cx="4576856" cy="586346"/>
          </a:xfrm>
        </p:grpSpPr>
        <p:sp>
          <p:nvSpPr>
            <p:cNvPr id="26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PID controller design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12"/>
            <p:cNvSpPr txBox="1"/>
            <p:nvPr/>
          </p:nvSpPr>
          <p:spPr bwMode="auto">
            <a:xfrm>
              <a:off x="2299400" y="2050389"/>
              <a:ext cx="4576856" cy="317071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Implemented based on </a:t>
              </a:r>
              <a:r>
                <a:rPr lang="en-US" altLang="ko-KR" sz="1200" dirty="0" smtClean="0"/>
                <a:t>t</a:t>
              </a:r>
              <a:r>
                <a:rPr lang="en-US" sz="1200" dirty="0" smtClean="0"/>
                <a:t>heoretical and practical approach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직사각형 39"/>
          <p:cNvSpPr/>
          <p:nvPr/>
        </p:nvSpPr>
        <p:spPr>
          <a:xfrm>
            <a:off x="2269851" y="2633059"/>
            <a:ext cx="388045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3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142631" y="2608312"/>
            <a:ext cx="4609059" cy="752367"/>
            <a:chOff x="2308076" y="1830530"/>
            <a:chExt cx="4611853" cy="861207"/>
          </a:xfrm>
        </p:grpSpPr>
        <p:sp>
          <p:nvSpPr>
            <p:cNvPr id="30" name="TextBox 10"/>
            <p:cNvSpPr txBox="1"/>
            <p:nvPr/>
          </p:nvSpPr>
          <p:spPr bwMode="auto">
            <a:xfrm>
              <a:off x="2308076" y="1830530"/>
              <a:ext cx="4576856" cy="317071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Path-finding algorithm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12"/>
            <p:cNvSpPr txBox="1"/>
            <p:nvPr/>
          </p:nvSpPr>
          <p:spPr bwMode="auto">
            <a:xfrm>
              <a:off x="2343073" y="2163286"/>
              <a:ext cx="4576856" cy="528451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Shorting the way out of maze to get the optimal path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>
                <a:defRPr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직사각형 39"/>
          <p:cNvSpPr/>
          <p:nvPr/>
        </p:nvSpPr>
        <p:spPr>
          <a:xfrm>
            <a:off x="2260436" y="3500078"/>
            <a:ext cx="388045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4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3133960" y="3489665"/>
            <a:ext cx="4574084" cy="692010"/>
            <a:chOff x="2299400" y="1781114"/>
            <a:chExt cx="4576856" cy="792118"/>
          </a:xfrm>
        </p:grpSpPr>
        <p:sp>
          <p:nvSpPr>
            <p:cNvPr id="34" name="TextBox 10"/>
            <p:cNvSpPr txBox="1"/>
            <p:nvPr/>
          </p:nvSpPr>
          <p:spPr bwMode="auto">
            <a:xfrm>
              <a:off x="2299400" y="1781114"/>
              <a:ext cx="4576856" cy="317071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Filter applied in our sensor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12"/>
            <p:cNvSpPr txBox="1"/>
            <p:nvPr/>
          </p:nvSpPr>
          <p:spPr bwMode="auto">
            <a:xfrm>
              <a:off x="2299400" y="2044781"/>
              <a:ext cx="4576856" cy="528451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comparison between complementary and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Kalman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filter is illustrated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8" name="직사각형 39"/>
          <p:cNvSpPr/>
          <p:nvPr/>
        </p:nvSpPr>
        <p:spPr>
          <a:xfrm>
            <a:off x="2255734" y="4486023"/>
            <a:ext cx="388045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5</a:t>
            </a:r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2520618" y="4351606"/>
            <a:ext cx="5842450" cy="689906"/>
            <a:chOff x="1633824" y="3284701"/>
            <a:chExt cx="6070376" cy="782329"/>
          </a:xfrm>
        </p:grpSpPr>
        <p:sp>
          <p:nvSpPr>
            <p:cNvPr id="54" name="Pentagon 53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Pentagon 54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dirty="0"/>
                <a:t> </a:t>
              </a:r>
              <a:r>
                <a:rPr lang="en-US" altLang="ko-KR" dirty="0" smtClean="0"/>
                <a:t>  </a:t>
              </a:r>
              <a:endParaRPr lang="ko-KR" altLang="en-US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3170014" y="4406570"/>
            <a:ext cx="2635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Android app for users controlling</a:t>
            </a:r>
            <a:endParaRPr lang="en-US" sz="1200" b="1" dirty="0"/>
          </a:p>
        </p:txBody>
      </p:sp>
      <p:sp>
        <p:nvSpPr>
          <p:cNvPr id="59" name="Diamond 58"/>
          <p:cNvSpPr/>
          <p:nvPr/>
        </p:nvSpPr>
        <p:spPr>
          <a:xfrm>
            <a:off x="2080584" y="4265889"/>
            <a:ext cx="880067" cy="806374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0" name="직사각형 39"/>
          <p:cNvSpPr/>
          <p:nvPr/>
        </p:nvSpPr>
        <p:spPr>
          <a:xfrm>
            <a:off x="2302387" y="4421959"/>
            <a:ext cx="388045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5</a:t>
            </a:r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617" y="1203598"/>
            <a:ext cx="6085245" cy="3332396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858478" y="321827"/>
            <a:ext cx="7056784" cy="575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 err="1" smtClean="0"/>
              <a:t>Kp</a:t>
            </a:r>
            <a:r>
              <a:rPr lang="en-US" dirty="0" smtClean="0"/>
              <a:t>, Ki, </a:t>
            </a:r>
            <a:r>
              <a:rPr lang="en-US" dirty="0" err="1" smtClean="0"/>
              <a:t>Kd</a:t>
            </a:r>
            <a:r>
              <a:rPr lang="en-US" dirty="0" smtClean="0"/>
              <a:t>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5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395536" y="411510"/>
            <a:ext cx="4465712" cy="674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Accelerometer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09078"/>
            <a:ext cx="2700319" cy="282591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971717" y="2499742"/>
            <a:ext cx="2736304" cy="644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schemeClr val="tx1"/>
                </a:solidFill>
              </a:rPr>
              <a:t>MEMS Technology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313779"/>
            <a:ext cx="3101619" cy="30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539552" y="555526"/>
            <a:ext cx="3313584" cy="49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Gyroscope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32" y="1126671"/>
            <a:ext cx="1872208" cy="18722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54" y="2865996"/>
            <a:ext cx="1359490" cy="1923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2565536"/>
            <a:ext cx="3501618" cy="2224138"/>
          </a:xfrm>
          <a:prstGeom prst="rect">
            <a:avLst/>
          </a:prstGeom>
        </p:spPr>
      </p:pic>
      <p:pic>
        <p:nvPicPr>
          <p:cNvPr id="8" name="Content Placeholder 3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208" y="2798660"/>
            <a:ext cx="2592288" cy="19910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96344" y="620428"/>
            <a:ext cx="4751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Based on </a:t>
            </a:r>
            <a:r>
              <a:rPr lang="en-US" sz="2800" b="1" dirty="0" err="1" smtClean="0">
                <a:solidFill>
                  <a:schemeClr val="accent1">
                    <a:lumMod val="50000"/>
                  </a:schemeClr>
                </a:solidFill>
              </a:rPr>
              <a:t>Corilis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 rule</a:t>
            </a:r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3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539552" y="699543"/>
            <a:ext cx="576185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Complementary filter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827584" y="1563638"/>
            <a:ext cx="7608579" cy="2895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 combination of low-pass filter and high-pass filter</a:t>
            </a:r>
          </a:p>
          <a:p>
            <a:pPr marL="0" indent="0">
              <a:buNone/>
            </a:pPr>
            <a:r>
              <a:rPr lang="en-US" dirty="0" smtClean="0"/>
              <a:t>Low-pass filter</a:t>
            </a:r>
            <a:r>
              <a:rPr lang="en-US" dirty="0" smtClean="0"/>
              <a:t>: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High-pass filter:  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049660"/>
              </p:ext>
            </p:extLst>
          </p:nvPr>
        </p:nvGraphicFramePr>
        <p:xfrm>
          <a:off x="2987824" y="1923678"/>
          <a:ext cx="2298700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r:id="rId3" imgW="1523339" imgH="266584" progId="Equation.DSMT4">
                  <p:embed/>
                </p:oleObj>
              </mc:Choice>
              <mc:Fallback>
                <p:oleObj r:id="rId3" imgW="1523339" imgH="266584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1923678"/>
                        <a:ext cx="2298700" cy="360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tab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379" y="2355726"/>
            <a:ext cx="6874982" cy="958714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793672"/>
              </p:ext>
            </p:extLst>
          </p:nvPr>
        </p:nvGraphicFramePr>
        <p:xfrm>
          <a:off x="3203848" y="3723878"/>
          <a:ext cx="2535238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r:id="rId6" imgW="1662978" imgH="266584" progId="Equation.DSMT4">
                  <p:embed/>
                </p:oleObj>
              </mc:Choice>
              <mc:Fallback>
                <p:oleObj r:id="rId6" imgW="1662978" imgH="266584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3723878"/>
                        <a:ext cx="2535238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753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5536" y="339502"/>
            <a:ext cx="4537720" cy="534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Filter applied in our system</a:t>
            </a:r>
            <a:endParaRPr lang="en-US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1520" y="987574"/>
            <a:ext cx="4348449" cy="606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Complementary </a:t>
            </a:r>
            <a:r>
              <a:rPr lang="en-US" dirty="0" smtClean="0"/>
              <a:t>filter:</a:t>
            </a:r>
            <a:endParaRPr lang="en-US" dirty="0"/>
          </a:p>
        </p:txBody>
      </p:sp>
      <p:pic>
        <p:nvPicPr>
          <p:cNvPr id="6" name="Content Placeholder 3" descr="MoHinhBoLocBu1"/>
          <p:cNvPicPr>
            <a:picLocks noGr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900973"/>
            <a:ext cx="5198268" cy="21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179512" y="4083297"/>
            <a:ext cx="3381333" cy="416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Kalman</a:t>
            </a:r>
            <a:r>
              <a:rPr lang="en-US" dirty="0" smtClean="0"/>
              <a:t> </a:t>
            </a:r>
            <a:r>
              <a:rPr lang="en-US" dirty="0" smtClean="0"/>
              <a:t>filter: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3867894"/>
            <a:ext cx="34575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0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10111"/>
            <a:ext cx="4320480" cy="2598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23678"/>
            <a:ext cx="4644645" cy="27246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67881" y="661772"/>
            <a:ext cx="3376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Raw data:</a:t>
            </a:r>
          </a:p>
          <a:p>
            <a:r>
              <a:rPr lang="en-US" sz="1400" dirty="0" smtClean="0"/>
              <a:t>Complementary filter</a:t>
            </a:r>
          </a:p>
          <a:p>
            <a:r>
              <a:rPr lang="en-US" sz="1400" dirty="0" err="1" smtClean="0"/>
              <a:t>Kalman</a:t>
            </a:r>
            <a:r>
              <a:rPr lang="en-US" sz="1400" dirty="0" smtClean="0"/>
              <a:t> filter</a:t>
            </a:r>
            <a:endParaRPr lang="en-US" sz="1400" dirty="0"/>
          </a:p>
        </p:txBody>
      </p:sp>
      <p:sp>
        <p:nvSpPr>
          <p:cNvPr id="8" name="Round Single Corner Rectangle 7"/>
          <p:cNvSpPr/>
          <p:nvPr/>
        </p:nvSpPr>
        <p:spPr>
          <a:xfrm>
            <a:off x="7524328" y="680832"/>
            <a:ext cx="1467486" cy="45719"/>
          </a:xfrm>
          <a:prstGeom prst="round1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9" name="Round Single Corner Rectangle 8"/>
          <p:cNvSpPr/>
          <p:nvPr/>
        </p:nvSpPr>
        <p:spPr>
          <a:xfrm>
            <a:off x="7524328" y="992203"/>
            <a:ext cx="1467486" cy="45719"/>
          </a:xfrm>
          <a:prstGeom prst="round1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ound Single Corner Rectangle 9"/>
          <p:cNvSpPr/>
          <p:nvPr/>
        </p:nvSpPr>
        <p:spPr>
          <a:xfrm>
            <a:off x="7524328" y="1315816"/>
            <a:ext cx="1467486" cy="45719"/>
          </a:xfrm>
          <a:prstGeom prst="round1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71599" y="357219"/>
            <a:ext cx="1296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8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08" y="915566"/>
            <a:ext cx="8684977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4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245" y="2060379"/>
            <a:ext cx="2783509" cy="1077218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Smart</a:t>
            </a:r>
          </a:p>
          <a:p>
            <a:pPr algn="ctr"/>
            <a:r>
              <a:rPr lang="en-US" altLang="ko-KR" sz="3200" b="1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Robot</a:t>
            </a:r>
            <a:endParaRPr lang="en-US" altLang="ko-KR" sz="32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99873" y="3796624"/>
            <a:ext cx="1800200" cy="678692"/>
            <a:chOff x="803640" y="3362835"/>
            <a:chExt cx="2059657" cy="678692"/>
          </a:xfrm>
        </p:grpSpPr>
        <p:sp>
          <p:nvSpPr>
            <p:cNvPr id="9" name="TextBox 8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 a table of triad reduction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Optimal path rule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51920" y="3796624"/>
            <a:ext cx="1800200" cy="863358"/>
            <a:chOff x="803640" y="3362835"/>
            <a:chExt cx="2059657" cy="863358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Reduce all the redundant action and store the correct path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Optimal path target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Rectangle 9"/>
          <p:cNvSpPr/>
          <p:nvPr/>
        </p:nvSpPr>
        <p:spPr>
          <a:xfrm>
            <a:off x="611560" y="4074675"/>
            <a:ext cx="328234" cy="307256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Donut 24"/>
          <p:cNvSpPr/>
          <p:nvPr/>
        </p:nvSpPr>
        <p:spPr>
          <a:xfrm>
            <a:off x="3259110" y="4038377"/>
            <a:ext cx="376786" cy="379852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Rounded Rectangle 27"/>
          <p:cNvSpPr/>
          <p:nvPr/>
        </p:nvSpPr>
        <p:spPr>
          <a:xfrm>
            <a:off x="6228184" y="832525"/>
            <a:ext cx="348093" cy="26738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Rounded Rectangle 7"/>
          <p:cNvSpPr/>
          <p:nvPr/>
        </p:nvSpPr>
        <p:spPr>
          <a:xfrm>
            <a:off x="3610277" y="805137"/>
            <a:ext cx="373305" cy="32215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188909" y="555526"/>
            <a:ext cx="1800200" cy="678692"/>
            <a:chOff x="803640" y="3362835"/>
            <a:chExt cx="2059657" cy="678692"/>
          </a:xfrm>
        </p:grpSpPr>
        <p:sp>
          <p:nvSpPr>
            <p:cNvPr id="19" name="TextBox 18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Left hand always touch to the wall of maze.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Finding path rule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40956" y="555526"/>
            <a:ext cx="1800200" cy="678692"/>
            <a:chOff x="803640" y="3362835"/>
            <a:chExt cx="2059657" cy="678692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Find the way out of maze.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Finding path target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5175" y="-224952"/>
            <a:ext cx="2600297" cy="305020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21782" y="2219177"/>
            <a:ext cx="2689548" cy="315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9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Table Style</a:t>
            </a:r>
            <a:endParaRPr lang="ko-KR" alt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428488"/>
              </p:ext>
            </p:extLst>
          </p:nvPr>
        </p:nvGraphicFramePr>
        <p:xfrm>
          <a:off x="1475656" y="1491630"/>
          <a:ext cx="6532725" cy="275556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065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065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065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065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065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830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Action[n-3]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Action[n-2]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Action[n-1]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Corresponding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Action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30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Case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1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L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30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Case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2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L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30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Case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3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L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30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Case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4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L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30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Case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5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30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Case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6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L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L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자유형 8"/>
          <p:cNvSpPr/>
          <p:nvPr/>
        </p:nvSpPr>
        <p:spPr>
          <a:xfrm flipV="1">
            <a:off x="936914" y="1211226"/>
            <a:ext cx="7596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63500" cmpd="sng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9"/>
          <p:cNvSpPr/>
          <p:nvPr/>
        </p:nvSpPr>
        <p:spPr>
          <a:xfrm>
            <a:off x="792199" y="4686271"/>
            <a:ext cx="7596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63500" cmpd="sng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25592" y="4227934"/>
            <a:ext cx="9144000" cy="288032"/>
          </a:xfrm>
        </p:spPr>
        <p:txBody>
          <a:bodyPr/>
          <a:lstStyle/>
          <a:p>
            <a:r>
              <a:rPr lang="en-US" b="1" dirty="0"/>
              <a:t>List of triad 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74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Algorithm flow chart</a:t>
            </a:r>
          </a:p>
        </p:txBody>
      </p:sp>
      <p:pic>
        <p:nvPicPr>
          <p:cNvPr id="4" name="Picture 3" descr="https://lh3.googleusercontent.com/rsE5jv10ieNHBkGFRyn94NF2WLJVWFZLZMnaa_5WjRUQo5MalmEifmOpIMeG5ED3bugGwAOL7YBFjMxZvJwX1HEITfs_cfBBpsmmaWYF45vN-APUlkphOeCLDJNkAmsu6YB-JolQ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771550"/>
            <a:ext cx="4161899" cy="4032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842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7746" y="123478"/>
            <a:ext cx="65527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System </a:t>
            </a:r>
            <a:r>
              <a:rPr lang="en-US" sz="2000" b="1" dirty="0" smtClean="0"/>
              <a:t>overview</a:t>
            </a:r>
            <a:endParaRPr lang="en-US" sz="2000" b="1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80" y="627534"/>
            <a:ext cx="7717456" cy="416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1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Android app for user control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4065" y="1053061"/>
            <a:ext cx="2777061" cy="35101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131590"/>
            <a:ext cx="2584587" cy="32373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129301"/>
            <a:ext cx="2572944" cy="323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7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50470"/>
            <a:ext cx="2111885" cy="29453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437" y="771550"/>
            <a:ext cx="3514266" cy="42407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288" y="1915992"/>
            <a:ext cx="1891059" cy="22142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403225" y="0"/>
            <a:ext cx="833755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Connection diagram</a:t>
            </a:r>
          </a:p>
        </p:txBody>
      </p:sp>
    </p:spTree>
    <p:extLst>
      <p:ext uri="{BB962C8B-B14F-4D97-AF65-F5344CB8AC3E}">
        <p14:creationId xmlns:p14="http://schemas.microsoft.com/office/powerpoint/2010/main" val="221754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429593" y="195486"/>
            <a:ext cx="8337550" cy="514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 smtClean="0">
                <a:solidFill>
                  <a:schemeClr val="tx1"/>
                </a:solidFill>
              </a:rPr>
              <a:t>Preparation </a:t>
            </a:r>
            <a:r>
              <a:rPr lang="en-US" b="0" dirty="0">
                <a:solidFill>
                  <a:schemeClr val="tx1"/>
                </a:solidFill>
              </a:rPr>
              <a:t>parts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429593" y="1419622"/>
            <a:ext cx="299559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Main controller: ATmega328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Power supply: 5VDC from USB or external DC plug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Number of pins Digital: 14 (supports 6 pins PWM)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Analog pins: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Max output on GPIO: 40mA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Max output power 3.3VDC: 150mA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Flash memory capacity: 32kB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SRAM: 2KB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EEPROM: 1KB</a:t>
            </a:r>
            <a:endParaRPr lang="en-US" sz="1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7544" y="709590"/>
            <a:ext cx="3097305" cy="710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1.  </a:t>
            </a:r>
            <a:r>
              <a:rPr lang="vi-VN" dirty="0" smtClean="0"/>
              <a:t>Arduino </a:t>
            </a:r>
            <a:r>
              <a:rPr lang="en-US" dirty="0" smtClean="0"/>
              <a:t>UNO R3</a:t>
            </a:r>
            <a:r>
              <a:rPr lang="vi-VN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 central controller 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06398"/>
            <a:ext cx="4680520" cy="430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6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536" y="1419622"/>
            <a:ext cx="2536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2. </a:t>
            </a:r>
            <a:r>
              <a:rPr lang="en-US" sz="2400" dirty="0" smtClean="0"/>
              <a:t>Motor + Wheel</a:t>
            </a: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9512" y="2200432"/>
            <a:ext cx="4630271" cy="1987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2 rear wheel mounted engine with </a:t>
            </a:r>
            <a:r>
              <a:rPr lang="en-US" sz="1600" dirty="0" smtClean="0"/>
              <a:t>encoder</a:t>
            </a:r>
          </a:p>
          <a:p>
            <a:r>
              <a:rPr lang="en-US" sz="1600" dirty="0" smtClean="0"/>
              <a:t>1 </a:t>
            </a:r>
            <a:r>
              <a:rPr lang="en-US" sz="1600" dirty="0"/>
              <a:t>driven wheel</a:t>
            </a:r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881287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5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1600" y="986135"/>
            <a:ext cx="1435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400" dirty="0" smtClean="0"/>
              <a:t>3. L298N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755576" y="1563638"/>
            <a:ext cx="4419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Motor Driver uses an L298N H-bridge to control the speed and direction of the DC motor </a:t>
            </a:r>
            <a:r>
              <a:rPr lang="en-US" sz="2000" dirty="0" smtClean="0"/>
              <a:t>easily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Driver: L298N integrates two </a:t>
            </a:r>
            <a:endParaRPr lang="en-US" sz="2000" dirty="0"/>
          </a:p>
          <a:p>
            <a:pPr lvl="0"/>
            <a:r>
              <a:rPr lang="en-US" sz="2000" dirty="0"/>
              <a:t> </a:t>
            </a:r>
            <a:r>
              <a:rPr lang="en-US" sz="2000" dirty="0" smtClean="0"/>
              <a:t>    </a:t>
            </a:r>
            <a:r>
              <a:rPr lang="en-US" sz="2000" dirty="0" smtClean="0"/>
              <a:t>H </a:t>
            </a:r>
            <a:r>
              <a:rPr lang="en-US" sz="2000" dirty="0" smtClean="0"/>
              <a:t>bridges</a:t>
            </a:r>
            <a:r>
              <a:rPr lang="en-US" sz="2000" dirty="0" smtClean="0"/>
              <a:t> </a:t>
            </a:r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Control voltage: </a:t>
            </a:r>
            <a:r>
              <a:rPr lang="en-US" sz="2000" dirty="0" smtClean="0"/>
              <a:t>5 </a:t>
            </a:r>
            <a:r>
              <a:rPr lang="en-US" sz="2000" dirty="0"/>
              <a:t>V ~ </a:t>
            </a:r>
            <a:r>
              <a:rPr lang="en-US" sz="2000" dirty="0" smtClean="0"/>
              <a:t>12V</a:t>
            </a:r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Max </a:t>
            </a:r>
            <a:r>
              <a:rPr lang="en-US" sz="2000" dirty="0"/>
              <a:t>current for each bridge H: 2A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Control signal voltage: </a:t>
            </a:r>
            <a:r>
              <a:rPr lang="en-US" sz="2000" dirty="0" smtClean="0"/>
              <a:t>5 </a:t>
            </a:r>
            <a:r>
              <a:rPr lang="en-US" sz="2000" dirty="0"/>
              <a:t>V ~ </a:t>
            </a:r>
            <a:r>
              <a:rPr lang="en-US" sz="2000" dirty="0" smtClean="0"/>
              <a:t>7 </a:t>
            </a:r>
            <a:r>
              <a:rPr lang="en-US" sz="2000" dirty="0"/>
              <a:t>V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Control signal current: 0 ~ 36mA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661299"/>
            <a:ext cx="3276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5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87574"/>
            <a:ext cx="8077199" cy="37430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584" y="413251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Operational principle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2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39552" y="915566"/>
            <a:ext cx="275084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solidFill>
                  <a:schemeClr val="tx1"/>
                </a:solidFill>
                <a:latin typeface="+mn-lt"/>
              </a:rPr>
              <a:t>4. BFD-1000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23528" y="1707654"/>
            <a:ext cx="38870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Operating voltage: 3.3 ~ 5VDC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212121"/>
                </a:solidFill>
                <a:latin typeface="inherit"/>
              </a:rPr>
              <a:t>Having LED to </a:t>
            </a:r>
            <a:r>
              <a:rPr lang="en-US" altLang="en-US" dirty="0">
                <a:solidFill>
                  <a:srgbClr val="212121"/>
                </a:solidFill>
                <a:latin typeface="inherit"/>
              </a:rPr>
              <a:t>display output for each sensor</a:t>
            </a:r>
            <a:r>
              <a:rPr lang="en-US" altLang="en-US" sz="800" dirty="0"/>
              <a:t> 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Output has 7 signal pins of the digital sensor and 2 inputs supply power to the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Distance detection: 1 ~ 2.5cm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Size: 128 x 45 x 12mm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510" y="1707654"/>
            <a:ext cx="4552381" cy="2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3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2777</TotalTime>
  <Words>604</Words>
  <Application>Microsoft Office PowerPoint</Application>
  <PresentationFormat>On-screen Show (16:9)</PresentationFormat>
  <Paragraphs>157</Paragraphs>
  <Slides>31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Cover and End Slide Master</vt:lpstr>
      <vt:lpstr>Contents Slide Master</vt:lpstr>
      <vt:lpstr>Section Break Slide Master</vt:lpstr>
      <vt:lpstr>Equation.DSMT4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NowUSeeMe_ver2.0</cp:lastModifiedBy>
  <cp:revision>96</cp:revision>
  <dcterms:created xsi:type="dcterms:W3CDTF">2016-12-05T23:26:54Z</dcterms:created>
  <dcterms:modified xsi:type="dcterms:W3CDTF">2018-12-12T09:14:34Z</dcterms:modified>
</cp:coreProperties>
</file>